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10"/>
    <p:restoredTop sz="94659"/>
  </p:normalViewPr>
  <p:slideViewPr>
    <p:cSldViewPr snapToGrid="0" snapToObjects="1">
      <p:cViewPr varScale="1">
        <p:scale>
          <a:sx n="105" d="100"/>
          <a:sy n="105" d="100"/>
        </p:scale>
        <p:origin x="840" y="192"/>
      </p:cViewPr>
      <p:guideLst/>
    </p:cSldViewPr>
  </p:slideViewPr>
  <p:notesTextViewPr>
    <p:cViewPr>
      <p:scale>
        <a:sx n="1" d="1"/>
        <a:sy n="1" d="1"/>
      </p:scale>
      <p:origin x="0" y="-128"/>
    </p:cViewPr>
  </p:notesTextViewPr>
  <p:notesViewPr>
    <p:cSldViewPr snapToGrid="0" snapToObjects="1">
      <p:cViewPr varScale="1">
        <p:scale>
          <a:sx n="84" d="100"/>
          <a:sy n="84" d="100"/>
        </p:scale>
        <p:origin x="396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9EE2F6-5E3D-F44A-A346-9F2D8AC86A57}" type="datetimeFigureOut">
              <a:rPr lang="en-US" smtClean="0"/>
              <a:t>6/2/19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3B7072-E883-1245-94C5-24AF35A853E9}" type="slidenum">
              <a:rPr lang="en-US" smtClean="0"/>
              <a:t>‹#›</a:t>
            </a:fld>
            <a:endParaRPr lang="en-US"/>
          </a:p>
        </p:txBody>
      </p:sp>
    </p:spTree>
    <p:extLst>
      <p:ext uri="{BB962C8B-B14F-4D97-AF65-F5344CB8AC3E}">
        <p14:creationId xmlns:p14="http://schemas.microsoft.com/office/powerpoint/2010/main" val="4134009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3B7072-E883-1245-94C5-24AF35A853E9}" type="slidenum">
              <a:rPr lang="en-US" smtClean="0"/>
              <a:t>1</a:t>
            </a:fld>
            <a:endParaRPr lang="en-US"/>
          </a:p>
        </p:txBody>
      </p:sp>
    </p:spTree>
    <p:extLst>
      <p:ext uri="{BB962C8B-B14F-4D97-AF65-F5344CB8AC3E}">
        <p14:creationId xmlns:p14="http://schemas.microsoft.com/office/powerpoint/2010/main" val="3907662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Good afternoon fellow board members, today I’m here to persuade you to consider my recommendations on taking our business into the future. With my research, I've found that our company has an issue with recycling plastics, going beyond the already established initiatives.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By the lack of plastic recycling occurring throughout the manufacturing and selling stage it doesn’t fall in line with the 12</a:t>
            </a:r>
            <a:r>
              <a:rPr lang="en-AU" sz="1200" kern="1200" baseline="30000" dirty="0">
                <a:solidFill>
                  <a:schemeClr val="tx1"/>
                </a:solidFill>
                <a:effectLst/>
                <a:latin typeface="+mn-lt"/>
                <a:ea typeface="+mn-ea"/>
                <a:cs typeface="+mn-cs"/>
              </a:rPr>
              <a:t>th</a:t>
            </a:r>
            <a:r>
              <a:rPr lang="en-AU" sz="1200" kern="1200" dirty="0">
                <a:solidFill>
                  <a:schemeClr val="tx1"/>
                </a:solidFill>
                <a:effectLst/>
                <a:latin typeface="+mn-lt"/>
                <a:ea typeface="+mn-ea"/>
                <a:cs typeface="+mn-cs"/>
              </a:rPr>
              <a:t> SDG goal of responsible consumption and production, and in addition to this, the 4</a:t>
            </a:r>
            <a:r>
              <a:rPr lang="en-AU" sz="1200" kern="1200" baseline="30000" dirty="0">
                <a:solidFill>
                  <a:schemeClr val="tx1"/>
                </a:solidFill>
                <a:effectLst/>
                <a:latin typeface="+mn-lt"/>
                <a:ea typeface="+mn-ea"/>
                <a:cs typeface="+mn-cs"/>
              </a:rPr>
              <a:t>th</a:t>
            </a:r>
            <a:r>
              <a:rPr lang="en-AU" sz="1200" kern="1200" dirty="0">
                <a:solidFill>
                  <a:schemeClr val="tx1"/>
                </a:solidFill>
                <a:effectLst/>
                <a:latin typeface="+mn-lt"/>
                <a:ea typeface="+mn-ea"/>
                <a:cs typeface="+mn-cs"/>
              </a:rPr>
              <a:t> target of having a sound waste management by reducing the impact on harming the environment for future generations. We as a company can strive for higher results in reducing the amount of plastic we contribute to the growing waste throughout Australia, and in addition to this, reducing the amount of plastic in the environment by utilising it to our advantage, using a more responsible production of products.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2</a:t>
            </a:fld>
            <a:endParaRPr lang="en-US"/>
          </a:p>
        </p:txBody>
      </p:sp>
    </p:spTree>
    <p:extLst>
      <p:ext uri="{BB962C8B-B14F-4D97-AF65-F5344CB8AC3E}">
        <p14:creationId xmlns:p14="http://schemas.microsoft.com/office/powerpoint/2010/main" val="3639503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two recommendations that I have established falls in line with this goal and issue, the first being to increase the amount of recycled plastic used in the manufacturing process and the second being looking to alter the final products to be more environmentally friendly.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With the first recommendation, it will involve increasing the amount of recycled plastics in the manufacturing stage to reduce the amount in landfill as the recycled plastic will be used on the outer layer of the ink cartridges. I chose this as my first recommendation because it will firstly comply with the 12</a:t>
            </a:r>
            <a:r>
              <a:rPr lang="en-AU" sz="1200" kern="1200" baseline="30000" dirty="0">
                <a:solidFill>
                  <a:schemeClr val="tx1"/>
                </a:solidFill>
                <a:effectLst/>
                <a:latin typeface="+mn-lt"/>
                <a:ea typeface="+mn-ea"/>
                <a:cs typeface="+mn-cs"/>
              </a:rPr>
              <a:t>th</a:t>
            </a:r>
            <a:r>
              <a:rPr lang="en-AU" sz="1200" kern="1200" dirty="0">
                <a:solidFill>
                  <a:schemeClr val="tx1"/>
                </a:solidFill>
                <a:effectLst/>
                <a:latin typeface="+mn-lt"/>
                <a:ea typeface="+mn-ea"/>
                <a:cs typeface="+mn-cs"/>
              </a:rPr>
              <a:t> SDG goal of responsible consumption of raw materials as no new plastic is being produced, more reused. It was also chosen because of how we already use a similar concept in developing ink toners, by using recycled plastic bottles to produce the new toners. This will however involve us needing to change the manufacturing of ink cartridges for this new change by using the recycled plastic on the outer layers of the cartridges.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3</a:t>
            </a:fld>
            <a:endParaRPr lang="en-US"/>
          </a:p>
        </p:txBody>
      </p:sp>
    </p:spTree>
    <p:extLst>
      <p:ext uri="{BB962C8B-B14F-4D97-AF65-F5344CB8AC3E}">
        <p14:creationId xmlns:p14="http://schemas.microsoft.com/office/powerpoint/2010/main" val="3596671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This recommendation will address the issue by reducing the amount of hazardous material entering landfill each year and in addition to this, reduce the amount of extra plastic entering the environment annually. This will also resolve the issue because it will promote responsible consumption and production of raw materials – being the plastic. Hence, the entire issue is dramatic reduction on plastic being produced and reducing the amount of already developed plastic in the environment. The only need for stakeholders in this suggestion is the invest in similar technology that is used for the ink toners, but to also promote the collection of plastic waste so it can be used in the production of the cartridges.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4</a:t>
            </a:fld>
            <a:endParaRPr lang="en-US"/>
          </a:p>
        </p:txBody>
      </p:sp>
    </p:spTree>
    <p:extLst>
      <p:ext uri="{BB962C8B-B14F-4D97-AF65-F5344CB8AC3E}">
        <p14:creationId xmlns:p14="http://schemas.microsoft.com/office/powerpoint/2010/main" val="3503042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second recommendation is a little more advanced but will have a significant outcome on addressing this given issue, it will involve completely altering the final products by using different raw materials to make them reusable and environmentally friendly, reducing the amount of waste entering landfill. This was chosen because ink cartridges are very difficult to recycle and break down on their own in landfill, by choosing this, it will reduce the potential hazardous materials are would enter the environment.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5</a:t>
            </a:fld>
            <a:endParaRPr lang="en-US"/>
          </a:p>
        </p:txBody>
      </p:sp>
    </p:spTree>
    <p:extLst>
      <p:ext uri="{BB962C8B-B14F-4D97-AF65-F5344CB8AC3E}">
        <p14:creationId xmlns:p14="http://schemas.microsoft.com/office/powerpoint/2010/main" val="1598532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It will involve changing the manufacturing process by making all the new ink cartridges out of totally reusable materials. This will be done by making the outer layer of a light durable metal that can be recycled and the ink dispenses out of reusable rubber. This option will dramatically reduce the amount of plastic entering landfill entering landfill because of every component being reusable. This will be achieved by the customer not needing to buy new cartridges as the new components can be designed to be one with the printer, and they only need to buy replacements for the rubber attachments. Stakeholders will need to investigate how much alteration the printers need to accept this new change. It will also need to be researched how accessible the ink dispenses will be by customers so we can push the reusable changing dispenses.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6</a:t>
            </a:fld>
            <a:endParaRPr lang="en-US"/>
          </a:p>
        </p:txBody>
      </p:sp>
    </p:spTree>
    <p:extLst>
      <p:ext uri="{BB962C8B-B14F-4D97-AF65-F5344CB8AC3E}">
        <p14:creationId xmlns:p14="http://schemas.microsoft.com/office/powerpoint/2010/main" val="225630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a:t>
            </a:r>
          </a:p>
          <a:p>
            <a:r>
              <a:rPr lang="en-AU" dirty="0"/>
              <a:t>Benefits </a:t>
            </a:r>
          </a:p>
          <a:p>
            <a:r>
              <a:rPr lang="en-AU" dirty="0"/>
              <a:t>Implications </a:t>
            </a:r>
          </a:p>
          <a:p>
            <a:r>
              <a:rPr lang="en-AU" dirty="0"/>
              <a:t>Short Term</a:t>
            </a:r>
          </a:p>
          <a:p>
            <a:pPr lvl="0"/>
            <a:r>
              <a:rPr lang="en-AU" dirty="0"/>
              <a:t>Reduce the amount of extra plastic being developed </a:t>
            </a:r>
          </a:p>
          <a:p>
            <a:pPr lvl="0"/>
            <a:r>
              <a:rPr lang="en-AU" dirty="0"/>
              <a:t>Increase the ST customer CSR satisfaction for being more environmentally aware </a:t>
            </a:r>
          </a:p>
          <a:p>
            <a:pPr lvl="0"/>
            <a:r>
              <a:rPr lang="en-AU" dirty="0"/>
              <a:t>Increase in adding more plastic to the environment </a:t>
            </a:r>
          </a:p>
          <a:p>
            <a:pPr lvl="0"/>
            <a:r>
              <a:rPr lang="en-AU" dirty="0"/>
              <a:t>Adding to the global problem rather than reducing it</a:t>
            </a:r>
          </a:p>
          <a:p>
            <a:r>
              <a:rPr lang="en-AU" dirty="0"/>
              <a:t>Long Term</a:t>
            </a:r>
          </a:p>
          <a:p>
            <a:pPr lvl="0"/>
            <a:r>
              <a:rPr lang="en-AU" dirty="0"/>
              <a:t>Using plastic from the environment resulting in less plastic in the environment </a:t>
            </a:r>
          </a:p>
          <a:p>
            <a:pPr lvl="0"/>
            <a:r>
              <a:rPr lang="en-AU" dirty="0"/>
              <a:t>Increase in customer base as more find the environmental sustainability inviting to buy new products </a:t>
            </a:r>
          </a:p>
          <a:p>
            <a:pPr lvl="0"/>
            <a:r>
              <a:rPr lang="en-AU" dirty="0"/>
              <a:t>Might lead to competitors beating you to this concept, losing market share and profitability </a:t>
            </a:r>
          </a:p>
          <a:p>
            <a:pPr lvl="0"/>
            <a:r>
              <a:rPr lang="en-AU" dirty="0"/>
              <a:t>CSR reputation minimising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7</a:t>
            </a:fld>
            <a:endParaRPr lang="en-US"/>
          </a:p>
        </p:txBody>
      </p:sp>
    </p:spTree>
    <p:extLst>
      <p:ext uri="{BB962C8B-B14F-4D97-AF65-F5344CB8AC3E}">
        <p14:creationId xmlns:p14="http://schemas.microsoft.com/office/powerpoint/2010/main" val="2438584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a:t>
            </a:r>
          </a:p>
          <a:p>
            <a:r>
              <a:rPr lang="en-AU" dirty="0"/>
              <a:t>Benefits </a:t>
            </a:r>
          </a:p>
          <a:p>
            <a:r>
              <a:rPr lang="en-AU" dirty="0"/>
              <a:t>Implications </a:t>
            </a:r>
          </a:p>
          <a:p>
            <a:r>
              <a:rPr lang="en-AU" dirty="0"/>
              <a:t>Short Term</a:t>
            </a:r>
          </a:p>
          <a:p>
            <a:pPr lvl="0"/>
            <a:r>
              <a:rPr lang="en-AU" dirty="0"/>
              <a:t>Reduce the amount of extra plastic being developed </a:t>
            </a:r>
          </a:p>
          <a:p>
            <a:pPr lvl="0"/>
            <a:r>
              <a:rPr lang="en-AU" dirty="0"/>
              <a:t>Increase the ST customer CSR satisfaction for being more environmentally aware </a:t>
            </a:r>
          </a:p>
          <a:p>
            <a:pPr lvl="0"/>
            <a:r>
              <a:rPr lang="en-AU" dirty="0"/>
              <a:t>Increase in adding more plastic to the environment </a:t>
            </a:r>
          </a:p>
          <a:p>
            <a:pPr lvl="0"/>
            <a:r>
              <a:rPr lang="en-AU" dirty="0"/>
              <a:t>Adding to the global problem rather than reducing it</a:t>
            </a:r>
          </a:p>
          <a:p>
            <a:r>
              <a:rPr lang="en-AU" dirty="0"/>
              <a:t>Long Term</a:t>
            </a:r>
          </a:p>
          <a:p>
            <a:pPr lvl="0"/>
            <a:r>
              <a:rPr lang="en-AU" dirty="0"/>
              <a:t>Using plastic from the environment resulting in less plastic in the environment </a:t>
            </a:r>
          </a:p>
          <a:p>
            <a:pPr lvl="0"/>
            <a:r>
              <a:rPr lang="en-AU" dirty="0"/>
              <a:t>Increase in customer base as more find the environmental sustainability inviting to buy new products </a:t>
            </a:r>
          </a:p>
          <a:p>
            <a:pPr lvl="0"/>
            <a:r>
              <a:rPr lang="en-AU" dirty="0"/>
              <a:t>Might lead to competitors beating you to this concept, losing market share and profitability </a:t>
            </a:r>
          </a:p>
          <a:p>
            <a:pPr lvl="0"/>
            <a:r>
              <a:rPr lang="en-AU" dirty="0"/>
              <a:t>CSR reputation minimising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8</a:t>
            </a:fld>
            <a:endParaRPr lang="en-US"/>
          </a:p>
        </p:txBody>
      </p:sp>
    </p:spTree>
    <p:extLst>
      <p:ext uri="{BB962C8B-B14F-4D97-AF65-F5344CB8AC3E}">
        <p14:creationId xmlns:p14="http://schemas.microsoft.com/office/powerpoint/2010/main" val="3219646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a:t>
            </a:r>
          </a:p>
          <a:p>
            <a:r>
              <a:rPr lang="en-AU" dirty="0"/>
              <a:t>Benefits </a:t>
            </a:r>
          </a:p>
          <a:p>
            <a:r>
              <a:rPr lang="en-AU" dirty="0"/>
              <a:t>Implications </a:t>
            </a:r>
          </a:p>
          <a:p>
            <a:r>
              <a:rPr lang="en-AU" dirty="0"/>
              <a:t>Short Term</a:t>
            </a:r>
          </a:p>
          <a:p>
            <a:pPr lvl="0"/>
            <a:r>
              <a:rPr lang="en-AU" dirty="0"/>
              <a:t>Significant reduction in waste being generated </a:t>
            </a:r>
          </a:p>
          <a:p>
            <a:pPr lvl="0"/>
            <a:r>
              <a:rPr lang="en-AU" dirty="0"/>
              <a:t>Increase customer satisfaction as a new product is being seen to reduce plastic waste and total plastic in landfills </a:t>
            </a:r>
          </a:p>
          <a:p>
            <a:pPr lvl="0"/>
            <a:r>
              <a:rPr lang="en-AU" dirty="0"/>
              <a:t>Same % of plastic entering land fill</a:t>
            </a:r>
          </a:p>
          <a:p>
            <a:pPr lvl="0"/>
            <a:r>
              <a:rPr lang="en-AU" dirty="0"/>
              <a:t>Adding to the global problem rather than reducing it</a:t>
            </a:r>
          </a:p>
          <a:p>
            <a:r>
              <a:rPr lang="en-AU" dirty="0"/>
              <a:t>Long Term </a:t>
            </a:r>
          </a:p>
          <a:p>
            <a:pPr lvl="0"/>
            <a:r>
              <a:rPr lang="en-AU" dirty="0"/>
              <a:t>Save the business money on production cost</a:t>
            </a:r>
          </a:p>
          <a:p>
            <a:pPr lvl="0"/>
            <a:r>
              <a:rPr lang="en-AU" dirty="0"/>
              <a:t>More customers finding this concept attractable </a:t>
            </a:r>
          </a:p>
          <a:p>
            <a:pPr lvl="0"/>
            <a:r>
              <a:rPr lang="en-AU" dirty="0"/>
              <a:t>Reducing large amounts of total plastic in landfill and amount entering landfill by KM</a:t>
            </a:r>
          </a:p>
          <a:p>
            <a:pPr lvl="0"/>
            <a:r>
              <a:rPr lang="en-AU" dirty="0"/>
              <a:t>More plastic not falling in line with 12.4</a:t>
            </a:r>
          </a:p>
          <a:p>
            <a:pPr lvl="0"/>
            <a:r>
              <a:rPr lang="en-AU" dirty="0"/>
              <a:t>Can result in a loss of market share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9</a:t>
            </a:fld>
            <a:endParaRPr lang="en-US"/>
          </a:p>
        </p:txBody>
      </p:sp>
    </p:spTree>
    <p:extLst>
      <p:ext uri="{BB962C8B-B14F-4D97-AF65-F5344CB8AC3E}">
        <p14:creationId xmlns:p14="http://schemas.microsoft.com/office/powerpoint/2010/main" val="3807556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a:t>
            </a:r>
          </a:p>
          <a:p>
            <a:r>
              <a:rPr lang="en-AU" dirty="0"/>
              <a:t>Benefits </a:t>
            </a:r>
          </a:p>
          <a:p>
            <a:r>
              <a:rPr lang="en-AU" dirty="0"/>
              <a:t>Implications </a:t>
            </a:r>
          </a:p>
          <a:p>
            <a:r>
              <a:rPr lang="en-AU" dirty="0"/>
              <a:t>Short Term</a:t>
            </a:r>
          </a:p>
          <a:p>
            <a:pPr lvl="0"/>
            <a:r>
              <a:rPr lang="en-AU" dirty="0"/>
              <a:t>Significant reduction in waste being generated </a:t>
            </a:r>
          </a:p>
          <a:p>
            <a:pPr lvl="0"/>
            <a:r>
              <a:rPr lang="en-AU" dirty="0"/>
              <a:t>Increase customer satisfaction as a new product is being seen to reduce plastic waste and total plastic in landfills </a:t>
            </a:r>
          </a:p>
          <a:p>
            <a:pPr lvl="0"/>
            <a:r>
              <a:rPr lang="en-AU" dirty="0"/>
              <a:t>Same % of plastic entering land fill</a:t>
            </a:r>
          </a:p>
          <a:p>
            <a:pPr lvl="0"/>
            <a:r>
              <a:rPr lang="en-AU" dirty="0"/>
              <a:t>Adding to the global problem rather than reducing it</a:t>
            </a:r>
          </a:p>
          <a:p>
            <a:r>
              <a:rPr lang="en-AU" dirty="0"/>
              <a:t>Long Term </a:t>
            </a:r>
          </a:p>
          <a:p>
            <a:pPr lvl="0"/>
            <a:r>
              <a:rPr lang="en-AU" dirty="0"/>
              <a:t>Save the business money on production cost</a:t>
            </a:r>
          </a:p>
          <a:p>
            <a:pPr lvl="0"/>
            <a:r>
              <a:rPr lang="en-AU" dirty="0"/>
              <a:t>More customers finding this concept attractable </a:t>
            </a:r>
          </a:p>
          <a:p>
            <a:pPr lvl="0"/>
            <a:r>
              <a:rPr lang="en-AU" dirty="0"/>
              <a:t>Reducing large amounts of total plastic in landfill and amount entering landfill by KM</a:t>
            </a:r>
          </a:p>
          <a:p>
            <a:pPr lvl="0"/>
            <a:r>
              <a:rPr lang="en-AU" dirty="0"/>
              <a:t>More plastic not falling in line with 12.4</a:t>
            </a:r>
          </a:p>
          <a:p>
            <a:pPr lvl="0"/>
            <a:r>
              <a:rPr lang="en-AU" dirty="0"/>
              <a:t>Can result in a loss of market share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10</a:t>
            </a:fld>
            <a:endParaRPr lang="en-US"/>
          </a:p>
        </p:txBody>
      </p:sp>
    </p:spTree>
    <p:extLst>
      <p:ext uri="{BB962C8B-B14F-4D97-AF65-F5344CB8AC3E}">
        <p14:creationId xmlns:p14="http://schemas.microsoft.com/office/powerpoint/2010/main" val="103419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These recommendations should be supported because of the importance consumers place on recycling is vital to the success of our business. Expand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The issue of plastic entering the environment and lack of recycling in the manufacturing stage is seeing a lot of waste entering landfills, having a negative impact on the environment and our business success as it doesn’t fall in line with the 12</a:t>
            </a:r>
            <a:r>
              <a:rPr lang="en-AU" sz="1200" kern="1200" baseline="30000" dirty="0">
                <a:solidFill>
                  <a:schemeClr val="tx1"/>
                </a:solidFill>
                <a:effectLst/>
                <a:latin typeface="+mn-lt"/>
                <a:ea typeface="+mn-ea"/>
                <a:cs typeface="+mn-cs"/>
              </a:rPr>
              <a:t>th</a:t>
            </a:r>
            <a:r>
              <a:rPr lang="en-AU" sz="1200" kern="1200" dirty="0">
                <a:solidFill>
                  <a:schemeClr val="tx1"/>
                </a:solidFill>
                <a:effectLst/>
                <a:latin typeface="+mn-lt"/>
                <a:ea typeface="+mn-ea"/>
                <a:cs typeface="+mn-cs"/>
              </a:rPr>
              <a:t> SDG goal and 4</a:t>
            </a:r>
            <a:r>
              <a:rPr lang="en-AU" sz="1200" kern="1200" baseline="30000" dirty="0">
                <a:solidFill>
                  <a:schemeClr val="tx1"/>
                </a:solidFill>
                <a:effectLst/>
                <a:latin typeface="+mn-lt"/>
                <a:ea typeface="+mn-ea"/>
                <a:cs typeface="+mn-cs"/>
              </a:rPr>
              <a:t>th</a:t>
            </a:r>
            <a:r>
              <a:rPr lang="en-AU" sz="1200" kern="1200" dirty="0">
                <a:solidFill>
                  <a:schemeClr val="tx1"/>
                </a:solidFill>
                <a:effectLst/>
                <a:latin typeface="+mn-lt"/>
                <a:ea typeface="+mn-ea"/>
                <a:cs typeface="+mn-cs"/>
              </a:rPr>
              <a:t> target. By using the recommendations of increasing the amount of reused plastic throughout our manufacturing process and altering the final products to more environmentally friendly with less plastic it will have a number of benefits to our organisation and stakeholders. It will bring out company in line with our stance on being highly regarded as a company that values CSR, increasing consumer satisfaction with our business actions and potentially increase market share. For stakeholders, it will increase our reputation with consumers and society as we are becoming more aware of an issue that is impacting the environment and it will cause our employees to push the whole concept of recycling to further highlight our new stance on reducing our footprint in the environment.</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11</a:t>
            </a:fld>
            <a:endParaRPr lang="en-US"/>
          </a:p>
        </p:txBody>
      </p:sp>
    </p:spTree>
    <p:extLst>
      <p:ext uri="{BB962C8B-B14F-4D97-AF65-F5344CB8AC3E}">
        <p14:creationId xmlns:p14="http://schemas.microsoft.com/office/powerpoint/2010/main" val="1298745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As Albert Einstein stated, “we cannot solve our problems with the same thinking we had when we created them” which showcases how we must shift our attention by looking into the future of our business and how we can make an important shift in creating a world where the waste and chemicals we produce into the environment don’t have a negative impact on our children and future generations. </a:t>
            </a:r>
          </a:p>
          <a:p>
            <a:endParaRPr lang="en-US" dirty="0"/>
          </a:p>
        </p:txBody>
      </p:sp>
      <p:sp>
        <p:nvSpPr>
          <p:cNvPr id="4" name="Slide Number Placeholder 3"/>
          <p:cNvSpPr>
            <a:spLocks noGrp="1"/>
          </p:cNvSpPr>
          <p:nvPr>
            <p:ph type="sldNum" sz="quarter" idx="5"/>
          </p:nvPr>
        </p:nvSpPr>
        <p:spPr/>
        <p:txBody>
          <a:bodyPr/>
          <a:lstStyle/>
          <a:p>
            <a:fld id="{1F3B7072-E883-1245-94C5-24AF35A853E9}" type="slidenum">
              <a:rPr lang="en-US" smtClean="0"/>
              <a:t>12</a:t>
            </a:fld>
            <a:endParaRPr lang="en-US"/>
          </a:p>
        </p:txBody>
      </p:sp>
    </p:spTree>
    <p:extLst>
      <p:ext uri="{BB962C8B-B14F-4D97-AF65-F5344CB8AC3E}">
        <p14:creationId xmlns:p14="http://schemas.microsoft.com/office/powerpoint/2010/main" val="1363021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3B7072-E883-1245-94C5-24AF35A853E9}" type="slidenum">
              <a:rPr lang="en-US" smtClean="0"/>
              <a:t>13</a:t>
            </a:fld>
            <a:endParaRPr lang="en-US"/>
          </a:p>
        </p:txBody>
      </p:sp>
    </p:spTree>
    <p:extLst>
      <p:ext uri="{BB962C8B-B14F-4D97-AF65-F5344CB8AC3E}">
        <p14:creationId xmlns:p14="http://schemas.microsoft.com/office/powerpoint/2010/main" val="1245660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9030DF58-C899-E948-9580-50582C4A65AD}" type="datetime1">
              <a:rPr lang="en-AU" smtClean="0"/>
              <a:t>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D3BDEE-11C1-1C48-8E9B-454DBB9DF7DC}" type="datetime1">
              <a:rPr lang="en-AU" smtClean="0"/>
              <a:t>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9F9879FC-452E-7043-97AD-66E4C4AB49C9}" type="datetime1">
              <a:rPr lang="en-AU" smtClean="0"/>
              <a:t>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09013083-B1DA-8849-AD7C-C66A89F92F14}" type="datetime1">
              <a:rPr lang="en-AU" smtClean="0"/>
              <a:t>2/6/19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FCCC4C0-6D11-7B48-904E-9F930A18352C}" type="datetime1">
              <a:rPr lang="en-AU" smtClean="0"/>
              <a:t>2/6/19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219D562-12C1-C34D-B841-020861E80A44}" type="datetime1">
              <a:rPr lang="en-AU" smtClean="0"/>
              <a:t>2/6/19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3CFEC-E843-5D49-8A7C-725C8B424F98}" type="datetime1">
              <a:rPr lang="en-AU" smtClean="0"/>
              <a:t>2/6/19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6A62E043-8E3A-3B4C-A3CF-0B4BFA0B0D6D}" type="datetime1">
              <a:rPr lang="en-AU" smtClean="0"/>
              <a:t>2/6/19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E765E0D-B64B-144A-8C87-0C13EDEC8CC6}" type="datetime1">
              <a:rPr lang="en-AU" smtClean="0"/>
              <a:t>2/6/19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A7B518-631C-D54D-9EC3-A7072D0144A4}" type="datetime1">
              <a:rPr lang="en-AU" smtClean="0"/>
              <a:t>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3954B3-3A8D-784F-852D-7DED2EEC0D83}" type="datetime1">
              <a:rPr lang="en-AU" smtClean="0"/>
              <a:t>2/6/19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D04BA1D-81A9-A44E-826C-0DBE9EE52EC8}" type="datetime1">
              <a:rPr lang="en-AU" smtClean="0"/>
              <a:t>2/6/19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F016-CE54-FA4B-A37E-5693E9EBC4D2}"/>
              </a:ext>
            </a:extLst>
          </p:cNvPr>
          <p:cNvSpPr>
            <a:spLocks noGrp="1"/>
          </p:cNvSpPr>
          <p:nvPr>
            <p:ph type="ctrTitle"/>
          </p:nvPr>
        </p:nvSpPr>
        <p:spPr/>
        <p:txBody>
          <a:bodyPr>
            <a:normAutofit fontScale="90000"/>
          </a:bodyPr>
          <a:lstStyle/>
          <a:p>
            <a:r>
              <a:rPr lang="en-US" dirty="0"/>
              <a:t>Konica Minolta response to </a:t>
            </a:r>
            <a:br>
              <a:rPr lang="en-US" dirty="0"/>
            </a:br>
            <a:r>
              <a:rPr lang="en-US" dirty="0"/>
              <a:t>Sustainable development goal 12</a:t>
            </a:r>
          </a:p>
        </p:txBody>
      </p:sp>
      <p:sp>
        <p:nvSpPr>
          <p:cNvPr id="3" name="Subtitle 2">
            <a:extLst>
              <a:ext uri="{FF2B5EF4-FFF2-40B4-BE49-F238E27FC236}">
                <a16:creationId xmlns:a16="http://schemas.microsoft.com/office/drawing/2014/main" id="{15E66D55-CAF7-C143-B85E-C45616D893FD}"/>
              </a:ext>
            </a:extLst>
          </p:cNvPr>
          <p:cNvSpPr>
            <a:spLocks noGrp="1"/>
          </p:cNvSpPr>
          <p:nvPr>
            <p:ph type="subTitle" idx="1"/>
          </p:nvPr>
        </p:nvSpPr>
        <p:spPr/>
        <p:txBody>
          <a:bodyPr/>
          <a:lstStyle/>
          <a:p>
            <a:r>
              <a:rPr lang="en-US" dirty="0"/>
              <a:t>Andrew Newling </a:t>
            </a:r>
          </a:p>
          <a:p>
            <a:r>
              <a:rPr lang="en-US" dirty="0"/>
              <a:t>45352615 </a:t>
            </a:r>
          </a:p>
        </p:txBody>
      </p:sp>
    </p:spTree>
    <p:extLst>
      <p:ext uri="{BB962C8B-B14F-4D97-AF65-F5344CB8AC3E}">
        <p14:creationId xmlns:p14="http://schemas.microsoft.com/office/powerpoint/2010/main" val="307064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CB5D-0242-374D-BFEB-04F24D7C86E0}"/>
              </a:ext>
            </a:extLst>
          </p:cNvPr>
          <p:cNvSpPr>
            <a:spLocks noGrp="1"/>
          </p:cNvSpPr>
          <p:nvPr>
            <p:ph type="title"/>
          </p:nvPr>
        </p:nvSpPr>
        <p:spPr>
          <a:xfrm>
            <a:off x="2231136" y="447941"/>
            <a:ext cx="7729728" cy="1188720"/>
          </a:xfrm>
        </p:spPr>
        <p:txBody>
          <a:bodyPr/>
          <a:lstStyle/>
          <a:p>
            <a:r>
              <a:rPr lang="en-US" dirty="0"/>
              <a:t>Background </a:t>
            </a:r>
          </a:p>
        </p:txBody>
      </p:sp>
      <p:sp>
        <p:nvSpPr>
          <p:cNvPr id="3" name="Content Placeholder 2">
            <a:extLst>
              <a:ext uri="{FF2B5EF4-FFF2-40B4-BE49-F238E27FC236}">
                <a16:creationId xmlns:a16="http://schemas.microsoft.com/office/drawing/2014/main" id="{955620CD-AE51-4345-9BBE-741AC4F9A80D}"/>
              </a:ext>
            </a:extLst>
          </p:cNvPr>
          <p:cNvSpPr>
            <a:spLocks noGrp="1"/>
          </p:cNvSpPr>
          <p:nvPr>
            <p:ph idx="1"/>
          </p:nvPr>
        </p:nvSpPr>
        <p:spPr>
          <a:xfrm>
            <a:off x="2231136" y="2266322"/>
            <a:ext cx="7729728" cy="3951598"/>
          </a:xfrm>
        </p:spPr>
        <p:txBody>
          <a:bodyPr>
            <a:normAutofit lnSpcReduction="10000"/>
          </a:bodyPr>
          <a:lstStyle/>
          <a:p>
            <a:r>
              <a:rPr lang="en-US" dirty="0"/>
              <a:t>Sustainable Development Goal (SDG) 12 – Responsible Consumption and Production</a:t>
            </a:r>
          </a:p>
          <a:p>
            <a:pPr lvl="1"/>
            <a:r>
              <a:rPr lang="en-US" dirty="0"/>
              <a:t>12.4 – Achieve environmentally sound management of chemicals and waste </a:t>
            </a:r>
            <a:endParaRPr lang="en-US" b="1" dirty="0"/>
          </a:p>
          <a:p>
            <a:endParaRPr lang="en-US" b="1" dirty="0"/>
          </a:p>
          <a:p>
            <a:pPr marL="0" indent="0">
              <a:buNone/>
            </a:pPr>
            <a:r>
              <a:rPr lang="en-US" b="1" dirty="0"/>
              <a:t>What is the Issue?</a:t>
            </a:r>
          </a:p>
          <a:p>
            <a:r>
              <a:rPr lang="en-US" dirty="0"/>
              <a:t>Lack of plastic recycling</a:t>
            </a:r>
          </a:p>
          <a:p>
            <a:endParaRPr lang="en-US" b="1" dirty="0"/>
          </a:p>
          <a:p>
            <a:pPr marL="0" indent="0">
              <a:buNone/>
            </a:pPr>
            <a:r>
              <a:rPr lang="en-US" b="1" dirty="0"/>
              <a:t>Why is it significant?</a:t>
            </a:r>
          </a:p>
          <a:p>
            <a:r>
              <a:rPr lang="en-US" dirty="0"/>
              <a:t>Ink Cartridges difficult to recycle</a:t>
            </a:r>
          </a:p>
          <a:p>
            <a:pPr lvl="1"/>
            <a:r>
              <a:rPr lang="en-US" dirty="0"/>
              <a:t>Australians send approximately 34 cartridges every minute (Planet Ark, 2015</a:t>
            </a:r>
            <a:r>
              <a:rPr lang="en-AU" dirty="0"/>
              <a:t>)</a:t>
            </a:r>
          </a:p>
          <a:p>
            <a:r>
              <a:rPr lang="en-US" dirty="0"/>
              <a:t>High percentage of plastic used in the production and final product</a:t>
            </a:r>
          </a:p>
          <a:p>
            <a:endParaRPr lang="en-US" dirty="0"/>
          </a:p>
          <a:p>
            <a:pPr marL="228600" lvl="1" indent="0">
              <a:buNone/>
            </a:pP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1BB4B1C4-1AA3-5C49-8B4A-713C56283476}"/>
              </a:ext>
            </a:extLst>
          </p:cNvPr>
          <p:cNvSpPr>
            <a:spLocks noGrp="1"/>
          </p:cNvSpPr>
          <p:nvPr>
            <p:ph type="sldNum" sz="quarter" idx="12"/>
          </p:nvPr>
        </p:nvSpPr>
        <p:spPr/>
        <p:txBody>
          <a:bodyPr/>
          <a:lstStyle/>
          <a:p>
            <a:r>
              <a:rPr lang="en-US" dirty="0"/>
              <a:t>1</a:t>
            </a:r>
          </a:p>
        </p:txBody>
      </p:sp>
    </p:spTree>
    <p:extLst>
      <p:ext uri="{BB962C8B-B14F-4D97-AF65-F5344CB8AC3E}">
        <p14:creationId xmlns:p14="http://schemas.microsoft.com/office/powerpoint/2010/main" val="2331419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2304-3016-7E49-BABD-F106B9BC3119}"/>
              </a:ext>
            </a:extLst>
          </p:cNvPr>
          <p:cNvSpPr>
            <a:spLocks noGrp="1"/>
          </p:cNvSpPr>
          <p:nvPr>
            <p:ph type="title"/>
          </p:nvPr>
        </p:nvSpPr>
        <p:spPr>
          <a:xfrm>
            <a:off x="2231136" y="443832"/>
            <a:ext cx="7729728" cy="1188720"/>
          </a:xfrm>
        </p:spPr>
        <p:txBody>
          <a:bodyPr/>
          <a:lstStyle/>
          <a:p>
            <a:r>
              <a:rPr lang="en-US" dirty="0"/>
              <a:t>Increase using recycled plastic in manufacturing</a:t>
            </a:r>
            <a:r>
              <a:rPr lang="en-AU" dirty="0"/>
              <a:t> </a:t>
            </a:r>
          </a:p>
        </p:txBody>
      </p:sp>
      <p:sp>
        <p:nvSpPr>
          <p:cNvPr id="3" name="Content Placeholder 2">
            <a:extLst>
              <a:ext uri="{FF2B5EF4-FFF2-40B4-BE49-F238E27FC236}">
                <a16:creationId xmlns:a16="http://schemas.microsoft.com/office/drawing/2014/main" id="{7263E9C5-6D37-7544-AF5F-7C7E734331B2}"/>
              </a:ext>
            </a:extLst>
          </p:cNvPr>
          <p:cNvSpPr>
            <a:spLocks noGrp="1"/>
          </p:cNvSpPr>
          <p:nvPr>
            <p:ph idx="1"/>
          </p:nvPr>
        </p:nvSpPr>
        <p:spPr>
          <a:xfrm>
            <a:off x="2231136" y="2099126"/>
            <a:ext cx="7729728" cy="4118794"/>
          </a:xfrm>
        </p:spPr>
        <p:txBody>
          <a:bodyPr>
            <a:normAutofit fontScale="92500" lnSpcReduction="10000"/>
          </a:bodyPr>
          <a:lstStyle/>
          <a:p>
            <a:r>
              <a:rPr lang="en-US" dirty="0"/>
              <a:t>Similar concept used with recycling plastic bottle in ink toners (Konica Minolta, nd</a:t>
            </a:r>
            <a:r>
              <a:rPr lang="en-AU" dirty="0"/>
              <a:t>)</a:t>
            </a:r>
          </a:p>
          <a:p>
            <a:endParaRPr lang="en-AU" dirty="0"/>
          </a:p>
          <a:p>
            <a:r>
              <a:rPr lang="en-AU" dirty="0"/>
              <a:t>Plastic can be shaped into new products and shapes and have a wide range of applications (Hopewell, Dvorak and Kosior</a:t>
            </a:r>
            <a:r>
              <a:rPr lang="en-AU"/>
              <a:t>, 2009)</a:t>
            </a:r>
            <a:endParaRPr lang="en-AU" dirty="0"/>
          </a:p>
          <a:p>
            <a:endParaRPr lang="en-US" dirty="0"/>
          </a:p>
          <a:p>
            <a:r>
              <a:rPr lang="en-US" dirty="0"/>
              <a:t>Alter manufacturing process to accept the change </a:t>
            </a:r>
          </a:p>
          <a:p>
            <a:endParaRPr lang="en-US" dirty="0"/>
          </a:p>
          <a:p>
            <a:r>
              <a:rPr lang="en-US" dirty="0"/>
              <a:t>Reducing waste and chemicals entering environment </a:t>
            </a:r>
          </a:p>
          <a:p>
            <a:endParaRPr lang="en-US" dirty="0"/>
          </a:p>
          <a:p>
            <a:r>
              <a:rPr lang="en-AU" dirty="0"/>
              <a:t>Plastic is an engineering-grade polymer</a:t>
            </a:r>
          </a:p>
          <a:p>
            <a:pPr lvl="1"/>
            <a:r>
              <a:rPr lang="en-AU" dirty="0"/>
              <a:t>Very slow decomposing rate – between 450 to 1000 years depending on the cartridge (</a:t>
            </a:r>
            <a:r>
              <a:rPr lang="en-AU" dirty="0" err="1"/>
              <a:t>Agreenerrefill.com</a:t>
            </a:r>
            <a:r>
              <a:rPr lang="en-AU" dirty="0"/>
              <a:t>, 2014)</a:t>
            </a:r>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21B1B3-87AC-F543-B7FE-9EC06E5AD03F}"/>
              </a:ext>
            </a:extLst>
          </p:cNvPr>
          <p:cNvSpPr>
            <a:spLocks noGrp="1"/>
          </p:cNvSpPr>
          <p:nvPr>
            <p:ph type="sldNum" sz="quarter" idx="12"/>
          </p:nvPr>
        </p:nvSpPr>
        <p:spPr/>
        <p:txBody>
          <a:bodyPr/>
          <a:lstStyle/>
          <a:p>
            <a:r>
              <a:rPr lang="en-US" dirty="0"/>
              <a:t>2</a:t>
            </a:r>
          </a:p>
        </p:txBody>
      </p:sp>
    </p:spTree>
    <p:extLst>
      <p:ext uri="{BB962C8B-B14F-4D97-AF65-F5344CB8AC3E}">
        <p14:creationId xmlns:p14="http://schemas.microsoft.com/office/powerpoint/2010/main" val="178112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EAA4E-7B81-8241-BAC3-54F44395A84D}"/>
              </a:ext>
            </a:extLst>
          </p:cNvPr>
          <p:cNvSpPr>
            <a:spLocks noGrp="1"/>
          </p:cNvSpPr>
          <p:nvPr>
            <p:ph type="title"/>
          </p:nvPr>
        </p:nvSpPr>
        <p:spPr>
          <a:xfrm>
            <a:off x="2231136" y="442590"/>
            <a:ext cx="7729728" cy="1188720"/>
          </a:xfrm>
        </p:spPr>
        <p:txBody>
          <a:bodyPr/>
          <a:lstStyle/>
          <a:p>
            <a:r>
              <a:rPr lang="en-US" dirty="0"/>
              <a:t>Increase using recycled plastic in manufacturing</a:t>
            </a:r>
            <a:r>
              <a:rPr lang="en-AU" dirty="0"/>
              <a:t> </a:t>
            </a:r>
          </a:p>
        </p:txBody>
      </p:sp>
      <p:sp>
        <p:nvSpPr>
          <p:cNvPr id="3" name="Content Placeholder 2">
            <a:extLst>
              <a:ext uri="{FF2B5EF4-FFF2-40B4-BE49-F238E27FC236}">
                <a16:creationId xmlns:a16="http://schemas.microsoft.com/office/drawing/2014/main" id="{840F33DB-6D64-E649-8550-3C9B8C5B73DD}"/>
              </a:ext>
            </a:extLst>
          </p:cNvPr>
          <p:cNvSpPr>
            <a:spLocks noGrp="1"/>
          </p:cNvSpPr>
          <p:nvPr>
            <p:ph idx="1"/>
          </p:nvPr>
        </p:nvSpPr>
        <p:spPr>
          <a:xfrm>
            <a:off x="2231136" y="2094034"/>
            <a:ext cx="7729728" cy="4123886"/>
          </a:xfrm>
        </p:spPr>
        <p:txBody>
          <a:bodyPr>
            <a:normAutofit lnSpcReduction="10000"/>
          </a:bodyPr>
          <a:lstStyle/>
          <a:p>
            <a:r>
              <a:rPr lang="en-US" dirty="0"/>
              <a:t>Promote SDG 12</a:t>
            </a:r>
          </a:p>
          <a:p>
            <a:endParaRPr lang="en-US" dirty="0"/>
          </a:p>
          <a:p>
            <a:r>
              <a:rPr lang="en-US" dirty="0"/>
              <a:t>Reduce plastic developed and reduce total plastic in landfill and oceans</a:t>
            </a:r>
          </a:p>
          <a:p>
            <a:pPr marL="0" indent="0">
              <a:buNone/>
            </a:pPr>
            <a:endParaRPr lang="en-US" dirty="0"/>
          </a:p>
          <a:p>
            <a:r>
              <a:rPr lang="en-US" dirty="0"/>
              <a:t>Stakeholders need to invest in similar technology to that of the ink toners </a:t>
            </a:r>
          </a:p>
          <a:p>
            <a:endParaRPr lang="en-US" dirty="0"/>
          </a:p>
          <a:p>
            <a:r>
              <a:rPr lang="en-US" dirty="0"/>
              <a:t>Promote collection of recycled plastic for the manufacturing such as competitor </a:t>
            </a:r>
            <a:r>
              <a:rPr lang="en-AU" dirty="0"/>
              <a:t>Hewlett-Packard (</a:t>
            </a:r>
            <a:r>
              <a:rPr lang="en-US" dirty="0"/>
              <a:t>HP) does </a:t>
            </a:r>
          </a:p>
          <a:p>
            <a:endParaRPr lang="en-US" dirty="0"/>
          </a:p>
          <a:p>
            <a:r>
              <a:rPr lang="en-AU" dirty="0"/>
              <a:t>HP sources more than 550,000 pounds of ocean‐bound plastic for new cartridges (</a:t>
            </a:r>
            <a:r>
              <a:rPr lang="en-AU" dirty="0" err="1"/>
              <a:t>Press.ext.hp.com</a:t>
            </a:r>
            <a:r>
              <a:rPr lang="en-AU" dirty="0"/>
              <a:t>, 2019)</a:t>
            </a:r>
          </a:p>
          <a:p>
            <a:endParaRPr lang="en-US" dirty="0"/>
          </a:p>
          <a:p>
            <a:endParaRPr lang="en-US" dirty="0"/>
          </a:p>
        </p:txBody>
      </p:sp>
      <p:sp>
        <p:nvSpPr>
          <p:cNvPr id="4" name="Slide Number Placeholder 3">
            <a:extLst>
              <a:ext uri="{FF2B5EF4-FFF2-40B4-BE49-F238E27FC236}">
                <a16:creationId xmlns:a16="http://schemas.microsoft.com/office/drawing/2014/main" id="{73347FAA-8AB5-AA4B-8977-5EF0E6FE19F3}"/>
              </a:ext>
            </a:extLst>
          </p:cNvPr>
          <p:cNvSpPr>
            <a:spLocks noGrp="1"/>
          </p:cNvSpPr>
          <p:nvPr>
            <p:ph type="sldNum" sz="quarter" idx="12"/>
          </p:nvPr>
        </p:nvSpPr>
        <p:spPr>
          <a:xfrm>
            <a:off x="10758922" y="6217920"/>
            <a:ext cx="365760" cy="365760"/>
          </a:xfrm>
        </p:spPr>
        <p:txBody>
          <a:bodyPr/>
          <a:lstStyle/>
          <a:p>
            <a:r>
              <a:rPr lang="en-US" dirty="0"/>
              <a:t>3</a:t>
            </a:r>
          </a:p>
        </p:txBody>
      </p:sp>
    </p:spTree>
    <p:extLst>
      <p:ext uri="{BB962C8B-B14F-4D97-AF65-F5344CB8AC3E}">
        <p14:creationId xmlns:p14="http://schemas.microsoft.com/office/powerpoint/2010/main" val="2326328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BCE26-2BE7-3E4B-B21F-17B211FBA38C}"/>
              </a:ext>
            </a:extLst>
          </p:cNvPr>
          <p:cNvSpPr>
            <a:spLocks noGrp="1"/>
          </p:cNvSpPr>
          <p:nvPr>
            <p:ph type="title"/>
          </p:nvPr>
        </p:nvSpPr>
        <p:spPr>
          <a:xfrm>
            <a:off x="2231136" y="432257"/>
            <a:ext cx="7729728" cy="1188720"/>
          </a:xfrm>
        </p:spPr>
        <p:txBody>
          <a:bodyPr/>
          <a:lstStyle/>
          <a:p>
            <a:r>
              <a:rPr lang="en-US" dirty="0"/>
              <a:t>Alternative End Products</a:t>
            </a:r>
          </a:p>
        </p:txBody>
      </p:sp>
      <p:sp>
        <p:nvSpPr>
          <p:cNvPr id="3" name="Content Placeholder 2">
            <a:extLst>
              <a:ext uri="{FF2B5EF4-FFF2-40B4-BE49-F238E27FC236}">
                <a16:creationId xmlns:a16="http://schemas.microsoft.com/office/drawing/2014/main" id="{E3469B1C-1E0A-AC4B-A480-7B4C5ACC6181}"/>
              </a:ext>
            </a:extLst>
          </p:cNvPr>
          <p:cNvSpPr>
            <a:spLocks noGrp="1"/>
          </p:cNvSpPr>
          <p:nvPr>
            <p:ph idx="1"/>
          </p:nvPr>
        </p:nvSpPr>
        <p:spPr>
          <a:xfrm>
            <a:off x="2231136" y="2094035"/>
            <a:ext cx="7729728" cy="4123885"/>
          </a:xfrm>
        </p:spPr>
        <p:txBody>
          <a:bodyPr/>
          <a:lstStyle/>
          <a:p>
            <a:r>
              <a:rPr lang="en-US" dirty="0"/>
              <a:t>Using different raw materials in making cartridges </a:t>
            </a:r>
          </a:p>
          <a:p>
            <a:endParaRPr lang="en-US" dirty="0"/>
          </a:p>
          <a:p>
            <a:r>
              <a:rPr lang="en-US" dirty="0"/>
              <a:t>Very difficult to recycle cartridges </a:t>
            </a:r>
          </a:p>
          <a:p>
            <a:pPr lvl="1"/>
            <a:r>
              <a:rPr lang="en-US" dirty="0"/>
              <a:t>Australians send approximately 34 cartridges every minute (Planet Ark, 2015</a:t>
            </a:r>
            <a:r>
              <a:rPr lang="en-AU" dirty="0"/>
              <a:t>)</a:t>
            </a:r>
            <a:endParaRPr lang="en-US" dirty="0"/>
          </a:p>
          <a:p>
            <a:endParaRPr lang="en-US" dirty="0"/>
          </a:p>
          <a:p>
            <a:r>
              <a:rPr lang="en-US" dirty="0"/>
              <a:t>Reduce hazardous chemicals entering environment as they don’t break down on their own</a:t>
            </a:r>
          </a:p>
          <a:p>
            <a:endParaRPr lang="en-US" dirty="0"/>
          </a:p>
          <a:p>
            <a:endParaRPr lang="en-US" dirty="0"/>
          </a:p>
        </p:txBody>
      </p:sp>
      <p:sp>
        <p:nvSpPr>
          <p:cNvPr id="4" name="Slide Number Placeholder 3">
            <a:extLst>
              <a:ext uri="{FF2B5EF4-FFF2-40B4-BE49-F238E27FC236}">
                <a16:creationId xmlns:a16="http://schemas.microsoft.com/office/drawing/2014/main" id="{B66DC9BF-8FD5-9540-BCE2-09175F24E441}"/>
              </a:ext>
            </a:extLst>
          </p:cNvPr>
          <p:cNvSpPr>
            <a:spLocks noGrp="1"/>
          </p:cNvSpPr>
          <p:nvPr>
            <p:ph type="sldNum" sz="quarter" idx="12"/>
          </p:nvPr>
        </p:nvSpPr>
        <p:spPr/>
        <p:txBody>
          <a:bodyPr/>
          <a:lstStyle/>
          <a:p>
            <a:r>
              <a:rPr lang="en-US" dirty="0"/>
              <a:t>4</a:t>
            </a:r>
          </a:p>
        </p:txBody>
      </p:sp>
    </p:spTree>
    <p:extLst>
      <p:ext uri="{BB962C8B-B14F-4D97-AF65-F5344CB8AC3E}">
        <p14:creationId xmlns:p14="http://schemas.microsoft.com/office/powerpoint/2010/main" val="504856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47EDA-8062-B94D-BE84-CF0BDAE394FB}"/>
              </a:ext>
            </a:extLst>
          </p:cNvPr>
          <p:cNvSpPr>
            <a:spLocks noGrp="1"/>
          </p:cNvSpPr>
          <p:nvPr>
            <p:ph type="title"/>
          </p:nvPr>
        </p:nvSpPr>
        <p:spPr>
          <a:xfrm>
            <a:off x="2231136" y="432257"/>
            <a:ext cx="7729728" cy="1188720"/>
          </a:xfrm>
        </p:spPr>
        <p:txBody>
          <a:bodyPr/>
          <a:lstStyle/>
          <a:p>
            <a:r>
              <a:rPr lang="en-US" dirty="0"/>
              <a:t>Alternative End Products</a:t>
            </a:r>
          </a:p>
        </p:txBody>
      </p:sp>
      <p:sp>
        <p:nvSpPr>
          <p:cNvPr id="3" name="Content Placeholder 2">
            <a:extLst>
              <a:ext uri="{FF2B5EF4-FFF2-40B4-BE49-F238E27FC236}">
                <a16:creationId xmlns:a16="http://schemas.microsoft.com/office/drawing/2014/main" id="{F3728160-9374-D545-BAF0-A23A6598AA77}"/>
              </a:ext>
            </a:extLst>
          </p:cNvPr>
          <p:cNvSpPr>
            <a:spLocks noGrp="1"/>
          </p:cNvSpPr>
          <p:nvPr>
            <p:ph idx="1"/>
          </p:nvPr>
        </p:nvSpPr>
        <p:spPr>
          <a:xfrm>
            <a:off x="2231136" y="2094034"/>
            <a:ext cx="7729728" cy="4123886"/>
          </a:xfrm>
        </p:spPr>
        <p:txBody>
          <a:bodyPr>
            <a:normAutofit/>
          </a:bodyPr>
          <a:lstStyle/>
          <a:p>
            <a:r>
              <a:rPr lang="en-US" dirty="0"/>
              <a:t>Changing manufacturing process </a:t>
            </a:r>
          </a:p>
          <a:p>
            <a:endParaRPr lang="en-US" dirty="0"/>
          </a:p>
          <a:p>
            <a:r>
              <a:rPr lang="en-US" dirty="0"/>
              <a:t>Outer layer in a light durable metal and ink dispenses in rubber tubes</a:t>
            </a:r>
          </a:p>
          <a:p>
            <a:endParaRPr lang="en-US" dirty="0"/>
          </a:p>
          <a:p>
            <a:r>
              <a:rPr lang="en-US" dirty="0"/>
              <a:t>Reduce plastic in landfill as totally reusable</a:t>
            </a:r>
          </a:p>
          <a:p>
            <a:endParaRPr lang="en-US" dirty="0"/>
          </a:p>
          <a:p>
            <a:r>
              <a:rPr lang="en-US" dirty="0"/>
              <a:t>Investigate how much change is needed in development of printers if any designs need to change</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9DB283C-9BF3-E044-8673-67BE63FD6284}"/>
              </a:ext>
            </a:extLst>
          </p:cNvPr>
          <p:cNvSpPr>
            <a:spLocks noGrp="1"/>
          </p:cNvSpPr>
          <p:nvPr>
            <p:ph type="sldNum" sz="quarter" idx="12"/>
          </p:nvPr>
        </p:nvSpPr>
        <p:spPr/>
        <p:txBody>
          <a:bodyPr/>
          <a:lstStyle/>
          <a:p>
            <a:r>
              <a:rPr lang="en-US" dirty="0"/>
              <a:t>5</a:t>
            </a:r>
          </a:p>
        </p:txBody>
      </p:sp>
    </p:spTree>
    <p:extLst>
      <p:ext uri="{BB962C8B-B14F-4D97-AF65-F5344CB8AC3E}">
        <p14:creationId xmlns:p14="http://schemas.microsoft.com/office/powerpoint/2010/main" val="1269041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FC7F7-99A2-BB4C-AC6C-BC187BDBF217}"/>
              </a:ext>
            </a:extLst>
          </p:cNvPr>
          <p:cNvSpPr>
            <a:spLocks noGrp="1"/>
          </p:cNvSpPr>
          <p:nvPr>
            <p:ph type="title"/>
          </p:nvPr>
        </p:nvSpPr>
        <p:spPr>
          <a:xfrm>
            <a:off x="2231136" y="432257"/>
            <a:ext cx="7729728" cy="1188720"/>
          </a:xfrm>
        </p:spPr>
        <p:txBody>
          <a:bodyPr/>
          <a:lstStyle/>
          <a:p>
            <a:r>
              <a:rPr lang="en-US" dirty="0"/>
              <a:t>Benefits and implications</a:t>
            </a:r>
            <a:br>
              <a:rPr lang="en-US" dirty="0"/>
            </a:br>
            <a:r>
              <a:rPr lang="en-US" sz="1600" dirty="0"/>
              <a:t>Increase using recycled plastic in manufacturing</a:t>
            </a:r>
            <a:r>
              <a:rPr lang="en-AU" sz="1600" dirty="0"/>
              <a:t> </a:t>
            </a:r>
            <a:endParaRPr lang="en-US" sz="1600" dirty="0"/>
          </a:p>
        </p:txBody>
      </p:sp>
      <p:sp>
        <p:nvSpPr>
          <p:cNvPr id="4" name="Slide Number Placeholder 3">
            <a:extLst>
              <a:ext uri="{FF2B5EF4-FFF2-40B4-BE49-F238E27FC236}">
                <a16:creationId xmlns:a16="http://schemas.microsoft.com/office/drawing/2014/main" id="{64935BA0-C8B0-7143-B888-EA11A86265AD}"/>
              </a:ext>
            </a:extLst>
          </p:cNvPr>
          <p:cNvSpPr>
            <a:spLocks noGrp="1"/>
          </p:cNvSpPr>
          <p:nvPr>
            <p:ph type="sldNum" sz="quarter" idx="12"/>
          </p:nvPr>
        </p:nvSpPr>
        <p:spPr/>
        <p:txBody>
          <a:bodyPr/>
          <a:lstStyle/>
          <a:p>
            <a:r>
              <a:rPr lang="en-US" dirty="0"/>
              <a:t>6</a:t>
            </a:r>
          </a:p>
        </p:txBody>
      </p:sp>
      <p:sp>
        <p:nvSpPr>
          <p:cNvPr id="7" name="Content Placeholder 6">
            <a:extLst>
              <a:ext uri="{FF2B5EF4-FFF2-40B4-BE49-F238E27FC236}">
                <a16:creationId xmlns:a16="http://schemas.microsoft.com/office/drawing/2014/main" id="{AAF3C2B3-6E65-5E4C-BC3C-F1C7188C9919}"/>
              </a:ext>
            </a:extLst>
          </p:cNvPr>
          <p:cNvSpPr>
            <a:spLocks noGrp="1"/>
          </p:cNvSpPr>
          <p:nvPr>
            <p:ph idx="1"/>
          </p:nvPr>
        </p:nvSpPr>
        <p:spPr>
          <a:xfrm>
            <a:off x="2231136" y="2094034"/>
            <a:ext cx="7729728" cy="4123886"/>
          </a:xfrm>
        </p:spPr>
        <p:txBody>
          <a:bodyPr>
            <a:normAutofit/>
          </a:bodyPr>
          <a:lstStyle/>
          <a:p>
            <a:pPr marL="0" indent="0">
              <a:buNone/>
            </a:pPr>
            <a:r>
              <a:rPr lang="en-US" u="sng" dirty="0"/>
              <a:t>Benefits</a:t>
            </a:r>
          </a:p>
          <a:p>
            <a:r>
              <a:rPr lang="en-US" dirty="0"/>
              <a:t>Short Term</a:t>
            </a:r>
          </a:p>
          <a:p>
            <a:pPr lvl="1"/>
            <a:r>
              <a:rPr lang="en-US" dirty="0"/>
              <a:t>Reduce extra plastic developed</a:t>
            </a:r>
          </a:p>
          <a:p>
            <a:pPr lvl="1"/>
            <a:r>
              <a:rPr lang="en-US" dirty="0"/>
              <a:t>Increase customer satisfaction </a:t>
            </a:r>
          </a:p>
          <a:p>
            <a:pPr marL="228600" lvl="1" indent="0">
              <a:buNone/>
            </a:pPr>
            <a:endParaRPr lang="en-US" dirty="0"/>
          </a:p>
          <a:p>
            <a:r>
              <a:rPr lang="en-US" dirty="0"/>
              <a:t>Long Term</a:t>
            </a:r>
          </a:p>
          <a:p>
            <a:pPr lvl="1"/>
            <a:r>
              <a:rPr lang="en-US" dirty="0"/>
              <a:t>Using reusable plastic minimizes amount in landfill</a:t>
            </a:r>
          </a:p>
          <a:p>
            <a:pPr lvl="1"/>
            <a:r>
              <a:rPr lang="en-US" dirty="0"/>
              <a:t>Potential increase customer base due to CSR actions </a:t>
            </a:r>
          </a:p>
          <a:p>
            <a:pPr marL="228600" lvl="1" indent="0">
              <a:buNone/>
            </a:pPr>
            <a:endParaRPr lang="en-US" dirty="0"/>
          </a:p>
          <a:p>
            <a:pPr marL="228600" lvl="1" indent="0">
              <a:buNone/>
            </a:pPr>
            <a:endParaRPr lang="en-US" dirty="0"/>
          </a:p>
        </p:txBody>
      </p:sp>
    </p:spTree>
    <p:extLst>
      <p:ext uri="{BB962C8B-B14F-4D97-AF65-F5344CB8AC3E}">
        <p14:creationId xmlns:p14="http://schemas.microsoft.com/office/powerpoint/2010/main" val="2977903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1A80-4DE0-0542-BFD7-9A35E53D8075}"/>
              </a:ext>
            </a:extLst>
          </p:cNvPr>
          <p:cNvSpPr>
            <a:spLocks noGrp="1"/>
          </p:cNvSpPr>
          <p:nvPr>
            <p:ph type="title"/>
          </p:nvPr>
        </p:nvSpPr>
        <p:spPr>
          <a:xfrm>
            <a:off x="2231136" y="432257"/>
            <a:ext cx="7729728" cy="1188720"/>
          </a:xfrm>
        </p:spPr>
        <p:txBody>
          <a:bodyPr/>
          <a:lstStyle/>
          <a:p>
            <a:r>
              <a:rPr lang="en-US" dirty="0"/>
              <a:t>Benefits and implications</a:t>
            </a:r>
            <a:br>
              <a:rPr lang="en-US" dirty="0"/>
            </a:br>
            <a:r>
              <a:rPr lang="en-US" sz="1600" dirty="0"/>
              <a:t>Increase using recycled plastic in manufacturing</a:t>
            </a:r>
            <a:r>
              <a:rPr lang="en-AU" sz="1600" dirty="0"/>
              <a:t> </a:t>
            </a:r>
            <a:endParaRPr lang="en-US" dirty="0"/>
          </a:p>
        </p:txBody>
      </p:sp>
      <p:sp>
        <p:nvSpPr>
          <p:cNvPr id="3" name="Content Placeholder 2">
            <a:extLst>
              <a:ext uri="{FF2B5EF4-FFF2-40B4-BE49-F238E27FC236}">
                <a16:creationId xmlns:a16="http://schemas.microsoft.com/office/drawing/2014/main" id="{5DBC0DEC-7EC1-754E-B456-56E48E7CDE02}"/>
              </a:ext>
            </a:extLst>
          </p:cNvPr>
          <p:cNvSpPr>
            <a:spLocks noGrp="1"/>
          </p:cNvSpPr>
          <p:nvPr>
            <p:ph idx="1"/>
          </p:nvPr>
        </p:nvSpPr>
        <p:spPr>
          <a:xfrm>
            <a:off x="2231136" y="2094034"/>
            <a:ext cx="7729728" cy="4123886"/>
          </a:xfrm>
        </p:spPr>
        <p:txBody>
          <a:bodyPr/>
          <a:lstStyle/>
          <a:p>
            <a:pPr marL="0" indent="0">
              <a:buNone/>
            </a:pPr>
            <a:r>
              <a:rPr lang="en-US" u="sng" dirty="0"/>
              <a:t>Implications</a:t>
            </a:r>
            <a:endParaRPr lang="en-US" b="1" dirty="0"/>
          </a:p>
          <a:p>
            <a:r>
              <a:rPr lang="en-US" dirty="0"/>
              <a:t>Short Term</a:t>
            </a:r>
          </a:p>
          <a:p>
            <a:pPr lvl="1"/>
            <a:r>
              <a:rPr lang="en-US" dirty="0"/>
              <a:t>Adding to the issue of plastic in environment</a:t>
            </a:r>
          </a:p>
          <a:p>
            <a:pPr lvl="1"/>
            <a:endParaRPr lang="en-US" dirty="0"/>
          </a:p>
          <a:p>
            <a:r>
              <a:rPr lang="en-US" dirty="0"/>
              <a:t>Long Term</a:t>
            </a:r>
          </a:p>
          <a:p>
            <a:pPr lvl="1"/>
            <a:r>
              <a:rPr lang="en-US" dirty="0"/>
              <a:t>CSR reputation minimised</a:t>
            </a:r>
          </a:p>
          <a:p>
            <a:pPr lvl="1"/>
            <a:r>
              <a:rPr lang="en-US" dirty="0"/>
              <a:t>Competitors may beat them to the idea stealing market share in process</a:t>
            </a:r>
          </a:p>
        </p:txBody>
      </p:sp>
      <p:sp>
        <p:nvSpPr>
          <p:cNvPr id="4" name="Slide Number Placeholder 3">
            <a:extLst>
              <a:ext uri="{FF2B5EF4-FFF2-40B4-BE49-F238E27FC236}">
                <a16:creationId xmlns:a16="http://schemas.microsoft.com/office/drawing/2014/main" id="{7B816E66-8175-8B4C-A7CE-5553B6B72DF4}"/>
              </a:ext>
            </a:extLst>
          </p:cNvPr>
          <p:cNvSpPr>
            <a:spLocks noGrp="1"/>
          </p:cNvSpPr>
          <p:nvPr>
            <p:ph type="sldNum" sz="quarter" idx="12"/>
          </p:nvPr>
        </p:nvSpPr>
        <p:spPr/>
        <p:txBody>
          <a:bodyPr/>
          <a:lstStyle/>
          <a:p>
            <a:r>
              <a:rPr lang="en-US" dirty="0"/>
              <a:t>7</a:t>
            </a:r>
          </a:p>
        </p:txBody>
      </p:sp>
    </p:spTree>
    <p:extLst>
      <p:ext uri="{BB962C8B-B14F-4D97-AF65-F5344CB8AC3E}">
        <p14:creationId xmlns:p14="http://schemas.microsoft.com/office/powerpoint/2010/main" val="561468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9000-878C-0040-B4F5-7746E30F7477}"/>
              </a:ext>
            </a:extLst>
          </p:cNvPr>
          <p:cNvSpPr>
            <a:spLocks noGrp="1"/>
          </p:cNvSpPr>
          <p:nvPr>
            <p:ph type="title"/>
          </p:nvPr>
        </p:nvSpPr>
        <p:spPr>
          <a:xfrm>
            <a:off x="2231136" y="432256"/>
            <a:ext cx="7729728" cy="1188720"/>
          </a:xfrm>
        </p:spPr>
        <p:txBody>
          <a:bodyPr/>
          <a:lstStyle/>
          <a:p>
            <a:r>
              <a:rPr lang="en-US" dirty="0"/>
              <a:t>Benefits and implications</a:t>
            </a:r>
            <a:br>
              <a:rPr lang="en-US" dirty="0"/>
            </a:br>
            <a:r>
              <a:rPr lang="en-US" sz="1600" dirty="0"/>
              <a:t>Alternative End Products</a:t>
            </a:r>
            <a:endParaRPr lang="en-US" dirty="0"/>
          </a:p>
        </p:txBody>
      </p:sp>
      <p:sp>
        <p:nvSpPr>
          <p:cNvPr id="3" name="Content Placeholder 2">
            <a:extLst>
              <a:ext uri="{FF2B5EF4-FFF2-40B4-BE49-F238E27FC236}">
                <a16:creationId xmlns:a16="http://schemas.microsoft.com/office/drawing/2014/main" id="{AC9CA3BA-87BA-E945-828F-0AD31C1FE96A}"/>
              </a:ext>
            </a:extLst>
          </p:cNvPr>
          <p:cNvSpPr>
            <a:spLocks noGrp="1"/>
          </p:cNvSpPr>
          <p:nvPr>
            <p:ph idx="1"/>
          </p:nvPr>
        </p:nvSpPr>
        <p:spPr>
          <a:xfrm>
            <a:off x="2231136" y="2094034"/>
            <a:ext cx="7729728" cy="4123886"/>
          </a:xfrm>
        </p:spPr>
        <p:txBody>
          <a:bodyPr>
            <a:normAutofit/>
          </a:bodyPr>
          <a:lstStyle/>
          <a:p>
            <a:pPr marL="0" indent="0">
              <a:buNone/>
            </a:pPr>
            <a:r>
              <a:rPr lang="en-US" u="sng" dirty="0"/>
              <a:t>Benefits</a:t>
            </a:r>
            <a:r>
              <a:rPr lang="en-US" dirty="0"/>
              <a:t> </a:t>
            </a:r>
          </a:p>
          <a:p>
            <a:r>
              <a:rPr lang="en-US" dirty="0"/>
              <a:t>Short Term</a:t>
            </a:r>
          </a:p>
          <a:p>
            <a:pPr lvl="1"/>
            <a:r>
              <a:rPr lang="en-US" dirty="0"/>
              <a:t>Reduction in waste generated</a:t>
            </a:r>
          </a:p>
          <a:p>
            <a:pPr lvl="1"/>
            <a:r>
              <a:rPr lang="en-US" dirty="0"/>
              <a:t>Increase in customer satisfaction </a:t>
            </a:r>
          </a:p>
          <a:p>
            <a:pPr lvl="1"/>
            <a:endParaRPr lang="en-US" dirty="0"/>
          </a:p>
          <a:p>
            <a:r>
              <a:rPr lang="en-US" dirty="0"/>
              <a:t>Long Term</a:t>
            </a:r>
          </a:p>
          <a:p>
            <a:pPr lvl="1"/>
            <a:r>
              <a:rPr lang="en-US" dirty="0"/>
              <a:t>Financial gain on production cost</a:t>
            </a:r>
          </a:p>
          <a:p>
            <a:pPr lvl="1"/>
            <a:r>
              <a:rPr lang="en-US" dirty="0"/>
              <a:t>Customers find concept attractable</a:t>
            </a:r>
          </a:p>
          <a:p>
            <a:pPr lvl="1"/>
            <a:r>
              <a:rPr lang="en-US" dirty="0"/>
              <a:t>Reduce plastic entering landfill</a:t>
            </a:r>
          </a:p>
          <a:p>
            <a:pPr lvl="1"/>
            <a:endParaRPr lang="en-US" dirty="0"/>
          </a:p>
        </p:txBody>
      </p:sp>
      <p:sp>
        <p:nvSpPr>
          <p:cNvPr id="4" name="Slide Number Placeholder 3">
            <a:extLst>
              <a:ext uri="{FF2B5EF4-FFF2-40B4-BE49-F238E27FC236}">
                <a16:creationId xmlns:a16="http://schemas.microsoft.com/office/drawing/2014/main" id="{8E520A6A-CCB4-C74E-BAEB-B27493DE6CD1}"/>
              </a:ext>
            </a:extLst>
          </p:cNvPr>
          <p:cNvSpPr>
            <a:spLocks noGrp="1"/>
          </p:cNvSpPr>
          <p:nvPr>
            <p:ph type="sldNum" sz="quarter" idx="12"/>
          </p:nvPr>
        </p:nvSpPr>
        <p:spPr/>
        <p:txBody>
          <a:bodyPr/>
          <a:lstStyle/>
          <a:p>
            <a:r>
              <a:rPr lang="en-US" dirty="0"/>
              <a:t>8</a:t>
            </a:r>
          </a:p>
        </p:txBody>
      </p:sp>
    </p:spTree>
    <p:extLst>
      <p:ext uri="{BB962C8B-B14F-4D97-AF65-F5344CB8AC3E}">
        <p14:creationId xmlns:p14="http://schemas.microsoft.com/office/powerpoint/2010/main" val="770036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EA30-098F-7C49-ABC2-FD0E7742D890}"/>
              </a:ext>
            </a:extLst>
          </p:cNvPr>
          <p:cNvSpPr>
            <a:spLocks noGrp="1"/>
          </p:cNvSpPr>
          <p:nvPr>
            <p:ph type="title"/>
          </p:nvPr>
        </p:nvSpPr>
        <p:spPr>
          <a:xfrm>
            <a:off x="2231136" y="432257"/>
            <a:ext cx="7729728" cy="1188720"/>
          </a:xfrm>
        </p:spPr>
        <p:txBody>
          <a:bodyPr/>
          <a:lstStyle/>
          <a:p>
            <a:r>
              <a:rPr lang="en-US" dirty="0"/>
              <a:t>Benefits and implications</a:t>
            </a:r>
            <a:br>
              <a:rPr lang="en-US" dirty="0"/>
            </a:br>
            <a:r>
              <a:rPr lang="en-US" sz="1600" dirty="0"/>
              <a:t>Alternative End Products</a:t>
            </a:r>
            <a:endParaRPr lang="en-US" dirty="0"/>
          </a:p>
        </p:txBody>
      </p:sp>
      <p:sp>
        <p:nvSpPr>
          <p:cNvPr id="3" name="Content Placeholder 2">
            <a:extLst>
              <a:ext uri="{FF2B5EF4-FFF2-40B4-BE49-F238E27FC236}">
                <a16:creationId xmlns:a16="http://schemas.microsoft.com/office/drawing/2014/main" id="{6B94BD2C-440D-334D-B577-F72C87CD0985}"/>
              </a:ext>
            </a:extLst>
          </p:cNvPr>
          <p:cNvSpPr>
            <a:spLocks noGrp="1"/>
          </p:cNvSpPr>
          <p:nvPr>
            <p:ph idx="1"/>
          </p:nvPr>
        </p:nvSpPr>
        <p:spPr>
          <a:xfrm>
            <a:off x="2231136" y="2094034"/>
            <a:ext cx="7729728" cy="4123886"/>
          </a:xfrm>
        </p:spPr>
        <p:txBody>
          <a:bodyPr/>
          <a:lstStyle/>
          <a:p>
            <a:pPr marL="0" indent="0">
              <a:buNone/>
            </a:pPr>
            <a:r>
              <a:rPr lang="en-US" u="sng" dirty="0"/>
              <a:t>Implications</a:t>
            </a:r>
          </a:p>
          <a:p>
            <a:r>
              <a:rPr lang="en-US" dirty="0"/>
              <a:t>Short Term</a:t>
            </a:r>
          </a:p>
          <a:p>
            <a:pPr lvl="1"/>
            <a:r>
              <a:rPr lang="en-US" dirty="0"/>
              <a:t>Same percentage of plastic continues to enter landfill</a:t>
            </a:r>
          </a:p>
          <a:p>
            <a:pPr lvl="1"/>
            <a:endParaRPr lang="en-US" dirty="0"/>
          </a:p>
          <a:p>
            <a:r>
              <a:rPr lang="en-US" dirty="0"/>
              <a:t>Long Term</a:t>
            </a:r>
          </a:p>
          <a:p>
            <a:pPr lvl="1"/>
            <a:r>
              <a:rPr lang="en-US" dirty="0"/>
              <a:t>Longer issue continues, more it doesn’t fall in line with SDG 12</a:t>
            </a:r>
          </a:p>
          <a:p>
            <a:pPr lvl="1"/>
            <a:r>
              <a:rPr lang="en-US" dirty="0"/>
              <a:t>Potentially lose market share </a:t>
            </a:r>
          </a:p>
        </p:txBody>
      </p:sp>
      <p:sp>
        <p:nvSpPr>
          <p:cNvPr id="4" name="Slide Number Placeholder 3">
            <a:extLst>
              <a:ext uri="{FF2B5EF4-FFF2-40B4-BE49-F238E27FC236}">
                <a16:creationId xmlns:a16="http://schemas.microsoft.com/office/drawing/2014/main" id="{24FFD80F-B681-2D48-BAAA-D0664DEE2F08}"/>
              </a:ext>
            </a:extLst>
          </p:cNvPr>
          <p:cNvSpPr>
            <a:spLocks noGrp="1"/>
          </p:cNvSpPr>
          <p:nvPr>
            <p:ph type="sldNum" sz="quarter" idx="12"/>
          </p:nvPr>
        </p:nvSpPr>
        <p:spPr/>
        <p:txBody>
          <a:bodyPr/>
          <a:lstStyle/>
          <a:p>
            <a:r>
              <a:rPr lang="en-US" dirty="0"/>
              <a:t>9</a:t>
            </a:r>
          </a:p>
        </p:txBody>
      </p:sp>
    </p:spTree>
    <p:extLst>
      <p:ext uri="{BB962C8B-B14F-4D97-AF65-F5344CB8AC3E}">
        <p14:creationId xmlns:p14="http://schemas.microsoft.com/office/powerpoint/2010/main" val="723306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1DCA1-7561-B040-886C-63781B772C7B}"/>
              </a:ext>
            </a:extLst>
          </p:cNvPr>
          <p:cNvSpPr>
            <a:spLocks noGrp="1"/>
          </p:cNvSpPr>
          <p:nvPr>
            <p:ph type="title"/>
          </p:nvPr>
        </p:nvSpPr>
        <p:spPr>
          <a:xfrm>
            <a:off x="2231136" y="432257"/>
            <a:ext cx="7729728" cy="1188720"/>
          </a:xfrm>
        </p:spPr>
        <p:txBody>
          <a:bodyPr/>
          <a:lstStyle/>
          <a:p>
            <a:r>
              <a:rPr lang="en-US" dirty="0"/>
              <a:t>Review</a:t>
            </a:r>
          </a:p>
        </p:txBody>
      </p:sp>
      <p:sp>
        <p:nvSpPr>
          <p:cNvPr id="3" name="Content Placeholder 2">
            <a:extLst>
              <a:ext uri="{FF2B5EF4-FFF2-40B4-BE49-F238E27FC236}">
                <a16:creationId xmlns:a16="http://schemas.microsoft.com/office/drawing/2014/main" id="{23B6AD53-9C76-EA40-A860-3A1F6702F828}"/>
              </a:ext>
            </a:extLst>
          </p:cNvPr>
          <p:cNvSpPr>
            <a:spLocks noGrp="1"/>
          </p:cNvSpPr>
          <p:nvPr>
            <p:ph idx="1"/>
          </p:nvPr>
        </p:nvSpPr>
        <p:spPr>
          <a:xfrm>
            <a:off x="2231136" y="2094034"/>
            <a:ext cx="7729728" cy="4123886"/>
          </a:xfrm>
        </p:spPr>
        <p:txBody>
          <a:bodyPr>
            <a:normAutofit/>
          </a:bodyPr>
          <a:lstStyle/>
          <a:p>
            <a:r>
              <a:rPr lang="en-US" dirty="0"/>
              <a:t>Lack of recycling used in manufacturing process</a:t>
            </a:r>
          </a:p>
          <a:p>
            <a:endParaRPr lang="en-US" dirty="0"/>
          </a:p>
          <a:p>
            <a:r>
              <a:rPr lang="en-US" dirty="0"/>
              <a:t>SDG 12 and target 4</a:t>
            </a:r>
          </a:p>
          <a:p>
            <a:endParaRPr lang="en-US" dirty="0"/>
          </a:p>
          <a:p>
            <a:r>
              <a:rPr lang="en-US" dirty="0"/>
              <a:t>Bring company forward to being in line with CSR importance</a:t>
            </a:r>
          </a:p>
          <a:p>
            <a:endParaRPr lang="en-US" dirty="0"/>
          </a:p>
          <a:p>
            <a:r>
              <a:rPr lang="en-US" dirty="0"/>
              <a:t>Increase reputation amongst customers and society</a:t>
            </a:r>
          </a:p>
          <a:p>
            <a:endParaRPr lang="en-US" dirty="0"/>
          </a:p>
          <a:p>
            <a:r>
              <a:rPr lang="en-US" dirty="0"/>
              <a:t>Employees to push concept and be proud of company</a:t>
            </a:r>
          </a:p>
        </p:txBody>
      </p:sp>
      <p:sp>
        <p:nvSpPr>
          <p:cNvPr id="4" name="Slide Number Placeholder 3">
            <a:extLst>
              <a:ext uri="{FF2B5EF4-FFF2-40B4-BE49-F238E27FC236}">
                <a16:creationId xmlns:a16="http://schemas.microsoft.com/office/drawing/2014/main" id="{23C5E2DB-CE38-9142-AA50-404662118F46}"/>
              </a:ext>
            </a:extLst>
          </p:cNvPr>
          <p:cNvSpPr>
            <a:spLocks noGrp="1"/>
          </p:cNvSpPr>
          <p:nvPr>
            <p:ph type="sldNum" sz="quarter" idx="12"/>
          </p:nvPr>
        </p:nvSpPr>
        <p:spPr/>
        <p:txBody>
          <a:bodyPr/>
          <a:lstStyle/>
          <a:p>
            <a:r>
              <a:rPr lang="en-US" dirty="0"/>
              <a:t>10</a:t>
            </a:r>
          </a:p>
        </p:txBody>
      </p:sp>
    </p:spTree>
    <p:extLst>
      <p:ext uri="{BB962C8B-B14F-4D97-AF65-F5344CB8AC3E}">
        <p14:creationId xmlns:p14="http://schemas.microsoft.com/office/powerpoint/2010/main" val="2627213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5763-D18E-2A4B-8C2C-DE095E2A4290}"/>
              </a:ext>
            </a:extLst>
          </p:cNvPr>
          <p:cNvSpPr>
            <a:spLocks noGrp="1"/>
          </p:cNvSpPr>
          <p:nvPr>
            <p:ph type="title"/>
          </p:nvPr>
        </p:nvSpPr>
        <p:spPr>
          <a:xfrm>
            <a:off x="2231136" y="432257"/>
            <a:ext cx="7729728" cy="1188720"/>
          </a:xfrm>
        </p:spPr>
        <p:txBody>
          <a:bodyPr/>
          <a:lstStyle/>
          <a:p>
            <a:r>
              <a:rPr lang="en-US" dirty="0"/>
              <a:t>Review</a:t>
            </a:r>
          </a:p>
        </p:txBody>
      </p:sp>
      <p:sp>
        <p:nvSpPr>
          <p:cNvPr id="3" name="Content Placeholder 2">
            <a:extLst>
              <a:ext uri="{FF2B5EF4-FFF2-40B4-BE49-F238E27FC236}">
                <a16:creationId xmlns:a16="http://schemas.microsoft.com/office/drawing/2014/main" id="{B5766695-E4DF-F041-AD3F-3E599131F828}"/>
              </a:ext>
            </a:extLst>
          </p:cNvPr>
          <p:cNvSpPr>
            <a:spLocks noGrp="1"/>
          </p:cNvSpPr>
          <p:nvPr>
            <p:ph idx="1"/>
          </p:nvPr>
        </p:nvSpPr>
        <p:spPr>
          <a:xfrm>
            <a:off x="2231136" y="2094034"/>
            <a:ext cx="7729728" cy="4123886"/>
          </a:xfrm>
        </p:spPr>
        <p:txBody>
          <a:bodyPr/>
          <a:lstStyle/>
          <a:p>
            <a:r>
              <a:rPr lang="en-AU" dirty="0"/>
              <a:t>Albert Einstein “we cannot solve our problems with the same thinking we had when we created them” (Harmony, n.d.)</a:t>
            </a:r>
          </a:p>
          <a:p>
            <a:endParaRPr lang="en-AU" dirty="0"/>
          </a:p>
          <a:p>
            <a:r>
              <a:rPr lang="en-AU" dirty="0"/>
              <a:t>Take business into future</a:t>
            </a:r>
          </a:p>
          <a:p>
            <a:endParaRPr lang="en-AU" dirty="0"/>
          </a:p>
          <a:p>
            <a:r>
              <a:rPr lang="en-AU" dirty="0"/>
              <a:t>Be a company that doesn’t produce chemicals and waste that damage the environment for our children and future generations </a:t>
            </a:r>
            <a:endParaRPr lang="en-US" dirty="0"/>
          </a:p>
        </p:txBody>
      </p:sp>
      <p:sp>
        <p:nvSpPr>
          <p:cNvPr id="4" name="Slide Number Placeholder 3">
            <a:extLst>
              <a:ext uri="{FF2B5EF4-FFF2-40B4-BE49-F238E27FC236}">
                <a16:creationId xmlns:a16="http://schemas.microsoft.com/office/drawing/2014/main" id="{59082948-BEE4-1D4E-97DA-380C4B6BE499}"/>
              </a:ext>
            </a:extLst>
          </p:cNvPr>
          <p:cNvSpPr>
            <a:spLocks noGrp="1"/>
          </p:cNvSpPr>
          <p:nvPr>
            <p:ph type="sldNum" sz="quarter" idx="12"/>
          </p:nvPr>
        </p:nvSpPr>
        <p:spPr/>
        <p:txBody>
          <a:bodyPr/>
          <a:lstStyle/>
          <a:p>
            <a:r>
              <a:rPr lang="en-US" dirty="0"/>
              <a:t>11</a:t>
            </a:r>
          </a:p>
        </p:txBody>
      </p:sp>
    </p:spTree>
    <p:extLst>
      <p:ext uri="{BB962C8B-B14F-4D97-AF65-F5344CB8AC3E}">
        <p14:creationId xmlns:p14="http://schemas.microsoft.com/office/powerpoint/2010/main" val="2854260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4891C-58A7-D441-96B7-C98C17DA1697}"/>
              </a:ext>
            </a:extLst>
          </p:cNvPr>
          <p:cNvSpPr>
            <a:spLocks noGrp="1"/>
          </p:cNvSpPr>
          <p:nvPr>
            <p:ph type="title"/>
          </p:nvPr>
        </p:nvSpPr>
        <p:spPr>
          <a:xfrm>
            <a:off x="2231136" y="432256"/>
            <a:ext cx="7729728" cy="1188720"/>
          </a:xfrm>
        </p:spPr>
        <p:txBody>
          <a:bodyPr/>
          <a:lstStyle/>
          <a:p>
            <a:r>
              <a:rPr lang="en-US" dirty="0"/>
              <a:t>References </a:t>
            </a:r>
          </a:p>
        </p:txBody>
      </p:sp>
      <p:sp>
        <p:nvSpPr>
          <p:cNvPr id="3" name="Content Placeholder 2">
            <a:extLst>
              <a:ext uri="{FF2B5EF4-FFF2-40B4-BE49-F238E27FC236}">
                <a16:creationId xmlns:a16="http://schemas.microsoft.com/office/drawing/2014/main" id="{9BDD1AAF-F957-554D-ADC5-F1F6B5289030}"/>
              </a:ext>
            </a:extLst>
          </p:cNvPr>
          <p:cNvSpPr>
            <a:spLocks noGrp="1"/>
          </p:cNvSpPr>
          <p:nvPr>
            <p:ph idx="1"/>
          </p:nvPr>
        </p:nvSpPr>
        <p:spPr>
          <a:xfrm>
            <a:off x="2231136" y="2094034"/>
            <a:ext cx="7729728" cy="4123886"/>
          </a:xfrm>
        </p:spPr>
        <p:txBody>
          <a:bodyPr>
            <a:normAutofit fontScale="92500" lnSpcReduction="20000"/>
          </a:bodyPr>
          <a:lstStyle/>
          <a:p>
            <a:pPr marL="0" indent="0">
              <a:buNone/>
            </a:pPr>
            <a:r>
              <a:rPr lang="en-AU" sz="1300" dirty="0" err="1"/>
              <a:t>Agreenerrefill.com</a:t>
            </a:r>
            <a:r>
              <a:rPr lang="en-AU" sz="1300" dirty="0"/>
              <a:t>. (2014). </a:t>
            </a:r>
            <a:r>
              <a:rPr lang="en-AU" sz="1300" i="1" dirty="0"/>
              <a:t>Learn about the benefits of recycling ink and toner cartridges. | a greener refill</a:t>
            </a:r>
            <a:r>
              <a:rPr lang="en-AU" sz="1300" dirty="0"/>
              <a:t>. [online] Available at: http://</a:t>
            </a:r>
            <a:r>
              <a:rPr lang="en-AU" sz="1300" dirty="0" err="1"/>
              <a:t>www.agreenerrefill.com</a:t>
            </a:r>
            <a:r>
              <a:rPr lang="en-AU" sz="1300" dirty="0"/>
              <a:t>/The-Benefits-of-Recycling [Accessed 23 May 2019].</a:t>
            </a:r>
          </a:p>
          <a:p>
            <a:pPr marL="0" indent="0">
              <a:buNone/>
            </a:pPr>
            <a:endParaRPr lang="en-AU" sz="1300" dirty="0"/>
          </a:p>
          <a:p>
            <a:pPr marL="0" indent="0">
              <a:buNone/>
            </a:pPr>
            <a:r>
              <a:rPr lang="en-AU" sz="1300" dirty="0"/>
              <a:t>Harmony. (n.d.). </a:t>
            </a:r>
            <a:r>
              <a:rPr lang="en-AU" sz="1300" i="1" dirty="0"/>
              <a:t>12 Recycling and Sustainability Quotes</a:t>
            </a:r>
            <a:r>
              <a:rPr lang="en-AU" sz="1300" dirty="0"/>
              <a:t>. [online] Available at: https://harmony1.com/recycling-sustainability-quotes/ [Accessed 23 May 2019].</a:t>
            </a:r>
          </a:p>
          <a:p>
            <a:pPr marL="0" indent="0">
              <a:buNone/>
            </a:pPr>
            <a:endParaRPr lang="en-AU" sz="1300" dirty="0"/>
          </a:p>
          <a:p>
            <a:pPr marL="0" indent="0">
              <a:buNone/>
            </a:pPr>
            <a:r>
              <a:rPr lang="en-AU" sz="1300" dirty="0"/>
              <a:t>Hopewell, J., Dvorak, R. and Kosior, E. (2009). Plastics Recycling: Challenges and Opportunities. </a:t>
            </a:r>
            <a:r>
              <a:rPr lang="en-AU" sz="1300" i="1" dirty="0"/>
              <a:t>Philosophical Transactions of the Royal Society B: Biological Sciences</a:t>
            </a:r>
            <a:r>
              <a:rPr lang="en-AU" sz="1300" dirty="0"/>
              <a:t>, 364(1526), pp.2115-2126.</a:t>
            </a:r>
          </a:p>
          <a:p>
            <a:pPr marL="0" indent="0">
              <a:buNone/>
            </a:pPr>
            <a:endParaRPr lang="en-AU" sz="1300" dirty="0"/>
          </a:p>
          <a:p>
            <a:pPr marL="0" indent="0">
              <a:buNone/>
            </a:pPr>
            <a:r>
              <a:rPr lang="en-AU" sz="1300" dirty="0" err="1"/>
              <a:t>Konicaminolta.com</a:t>
            </a:r>
            <a:r>
              <a:rPr lang="en-AU" sz="1300" dirty="0"/>
              <a:t>. (n.d.). </a:t>
            </a:r>
            <a:r>
              <a:rPr lang="en-AU" sz="1300" i="1" dirty="0"/>
              <a:t>Resource Conversion and Recycling in Production Operations</a:t>
            </a:r>
            <a:r>
              <a:rPr lang="en-AU" sz="1300" dirty="0"/>
              <a:t>. [online] Available at: https://</a:t>
            </a:r>
            <a:r>
              <a:rPr lang="en-AU" sz="1300" dirty="0" err="1"/>
              <a:t>www.konicaminolta.com</a:t>
            </a:r>
            <a:r>
              <a:rPr lang="en-AU" sz="1300" dirty="0"/>
              <a:t>/about/</a:t>
            </a:r>
            <a:r>
              <a:rPr lang="en-AU" sz="1300" dirty="0" err="1"/>
              <a:t>csr</a:t>
            </a:r>
            <a:r>
              <a:rPr lang="en-AU" sz="1300" dirty="0"/>
              <a:t>/environment/pdf/e2018_04_eng.pdf#page=8 [Accessed 30 Apr. 2019].</a:t>
            </a:r>
          </a:p>
          <a:p>
            <a:pPr marL="0" indent="0">
              <a:buNone/>
            </a:pPr>
            <a:endParaRPr lang="en-AU" sz="1300" dirty="0"/>
          </a:p>
          <a:p>
            <a:pPr marL="0" indent="0">
              <a:buNone/>
            </a:pPr>
            <a:r>
              <a:rPr lang="en-AU" sz="1300" dirty="0"/>
              <a:t>Planet Ark. (2015) </a:t>
            </a:r>
            <a:r>
              <a:rPr lang="en-AU" sz="1300" i="1" dirty="0"/>
              <a:t>Cartridges 4 Planet Ark</a:t>
            </a:r>
            <a:r>
              <a:rPr lang="en-AU" sz="1300" dirty="0"/>
              <a:t>. [online] Available at: https://</a:t>
            </a:r>
            <a:r>
              <a:rPr lang="en-AU" sz="1300" dirty="0" err="1"/>
              <a:t>planetark.org</a:t>
            </a:r>
            <a:r>
              <a:rPr lang="en-AU" sz="1300" dirty="0"/>
              <a:t>/campaigns/</a:t>
            </a:r>
            <a:r>
              <a:rPr lang="en-AU" sz="1300" dirty="0" err="1"/>
              <a:t>cartridges.cfm</a:t>
            </a:r>
            <a:r>
              <a:rPr lang="en-AU" sz="1300" dirty="0"/>
              <a:t> [Accessed 1 May 2019].</a:t>
            </a:r>
          </a:p>
          <a:p>
            <a:endParaRPr lang="en-AU" sz="1300" dirty="0"/>
          </a:p>
          <a:p>
            <a:pPr marL="0" indent="0">
              <a:buNone/>
            </a:pPr>
            <a:r>
              <a:rPr lang="en-AU" sz="1300" dirty="0" err="1"/>
              <a:t>Press.ext.hp.com</a:t>
            </a:r>
            <a:r>
              <a:rPr lang="en-AU" sz="1300" dirty="0"/>
              <a:t>. (2019). </a:t>
            </a:r>
            <a:r>
              <a:rPr lang="en-AU" sz="1300" i="1" dirty="0"/>
              <a:t>HP sources more than 550,000 pounds of ocean-bound plastic for new cartridges</a:t>
            </a:r>
            <a:r>
              <a:rPr lang="en-AU" sz="1300" dirty="0"/>
              <a:t>. [online] Available at: https://</a:t>
            </a:r>
            <a:r>
              <a:rPr lang="en-AU" sz="1300" dirty="0" err="1"/>
              <a:t>press.ext.hp.com</a:t>
            </a:r>
            <a:r>
              <a:rPr lang="en-AU" sz="1300" dirty="0"/>
              <a:t>/us/en/blogs/2018/hp-sources-more-than-550-000-pounds-of-ocean-bound-plastic-for-n.html [Accessed 23 May 2019].</a:t>
            </a:r>
          </a:p>
          <a:p>
            <a:pPr marL="0" indent="0">
              <a:buNone/>
            </a:pPr>
            <a:endParaRPr lang="en-AU" sz="1300" dirty="0"/>
          </a:p>
          <a:p>
            <a:pPr marL="0" indent="0">
              <a:buNone/>
            </a:pPr>
            <a:endParaRPr lang="en-AU" sz="1300" dirty="0"/>
          </a:p>
          <a:p>
            <a:pPr marL="0" indent="0">
              <a:buNone/>
            </a:pPr>
            <a:endParaRPr lang="en-AU" sz="1300" dirty="0"/>
          </a:p>
        </p:txBody>
      </p:sp>
      <p:sp>
        <p:nvSpPr>
          <p:cNvPr id="4" name="Slide Number Placeholder 3">
            <a:extLst>
              <a:ext uri="{FF2B5EF4-FFF2-40B4-BE49-F238E27FC236}">
                <a16:creationId xmlns:a16="http://schemas.microsoft.com/office/drawing/2014/main" id="{B0910808-47A0-1942-A700-DFC308F35634}"/>
              </a:ext>
            </a:extLst>
          </p:cNvPr>
          <p:cNvSpPr>
            <a:spLocks noGrp="1"/>
          </p:cNvSpPr>
          <p:nvPr>
            <p:ph type="sldNum" sz="quarter" idx="12"/>
          </p:nvPr>
        </p:nvSpPr>
        <p:spPr/>
        <p:txBody>
          <a:bodyPr/>
          <a:lstStyle/>
          <a:p>
            <a:r>
              <a:rPr lang="en-US" dirty="0"/>
              <a:t>12</a:t>
            </a:r>
          </a:p>
        </p:txBody>
      </p:sp>
    </p:spTree>
    <p:extLst>
      <p:ext uri="{BB962C8B-B14F-4D97-AF65-F5344CB8AC3E}">
        <p14:creationId xmlns:p14="http://schemas.microsoft.com/office/powerpoint/2010/main" val="3090916578"/>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3788</TotalTime>
  <Words>1106</Words>
  <Application>Microsoft Macintosh PowerPoint</Application>
  <PresentationFormat>Widescreen</PresentationFormat>
  <Paragraphs>211</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Gill Sans MT</vt:lpstr>
      <vt:lpstr>Parcel</vt:lpstr>
      <vt:lpstr>Konica Minolta response to  Sustainable development goal 12</vt:lpstr>
      <vt:lpstr>Background </vt:lpstr>
      <vt:lpstr>Increase using recycled plastic in manufacturing </vt:lpstr>
      <vt:lpstr>Increase using recycled plastic in manufacturing </vt:lpstr>
      <vt:lpstr>Alternative End Products</vt:lpstr>
      <vt:lpstr>Alternative End Products</vt:lpstr>
      <vt:lpstr>Benefits and implications Increase using recycled plastic in manufacturing </vt:lpstr>
      <vt:lpstr>Benefits and implications Increase using recycled plastic in manufacturing </vt:lpstr>
      <vt:lpstr>Benefits and implications Alternative End Products</vt:lpstr>
      <vt:lpstr>Benefits and implications Alternative End Products</vt:lpstr>
      <vt:lpstr>Review</vt:lpstr>
      <vt:lpstr>Review</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Newling</dc:creator>
  <cp:lastModifiedBy>Andrew Newling</cp:lastModifiedBy>
  <cp:revision>20</cp:revision>
  <dcterms:created xsi:type="dcterms:W3CDTF">2019-05-20T02:20:03Z</dcterms:created>
  <dcterms:modified xsi:type="dcterms:W3CDTF">2019-06-02T11:16:36Z</dcterms:modified>
</cp:coreProperties>
</file>